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62" r:id="rId3"/>
    <p:sldId id="260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2" r:id="rId13"/>
    <p:sldId id="273" r:id="rId14"/>
    <p:sldId id="274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BED465-183B-83FE-FA7B-F57B5CC22B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A3A3D66-99C0-1C89-A771-D63AA4CE14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CCA78B-7897-5987-E8B9-E32191DC9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D65B-DA38-4150-BCF3-99F3261765B8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10E94D-38B6-AE0A-FC22-41B4BD0E7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5B29BE-28FD-CAA0-F264-2B270FB0E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F336-A4EE-4EBE-98D5-F9F1FA706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001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EBACEF-3E70-D8E4-5B17-BA17FED5C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2A5D55D-8DDD-C5C1-C72E-C4AF76E8FA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730A4A-2607-961A-9BD4-319BC09A3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D65B-DA38-4150-BCF3-99F3261765B8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4A9DC2-2C49-E6DF-971D-57C497E08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A15730-85F0-C0D3-F91A-554FC8495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F336-A4EE-4EBE-98D5-F9F1FA706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226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00C00EE-5DE7-E7FE-8F31-4C2778FB10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B15B31-DB68-28AB-7E3D-FE494C8C4E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AD53DE-3CC2-EC05-78DA-A56202DBE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D65B-DA38-4150-BCF3-99F3261765B8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A432E6-A900-8609-6DE5-E8BCFCE9A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BF6899-98EE-0519-85D7-F2020EC8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F336-A4EE-4EBE-98D5-F9F1FA706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269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45DAF4-F5F9-F52A-6197-41BA0C411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9527F1-F299-0723-56B4-68922BAF92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7ECD5B-50A6-8ABE-1716-8149615A4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D65B-DA38-4150-BCF3-99F3261765B8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2971B3-674D-3200-3408-975C6E01C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20414F-67CD-0363-377B-6ACFC02B3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F336-A4EE-4EBE-98D5-F9F1FA706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26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3D1FDD-BB9D-40E9-F317-B8124245A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9777269-5500-B29C-9F0C-A65B5A433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CFF1AD-D599-9768-6E81-94FF4ACEB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D65B-DA38-4150-BCF3-99F3261765B8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841435-2D00-6118-948E-8BBA10E87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FA72DA-3303-1D3B-E715-A70930F48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F336-A4EE-4EBE-98D5-F9F1FA706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75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3E347B-4896-02F5-1BD4-6103FFBF8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19F2FD-DE3C-4B85-FA20-DEC3A693E1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4A8936-0F94-F783-F9D7-6081D2109A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0BC8357-F6A5-D7F7-0B52-5FF366F1C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D65B-DA38-4150-BCF3-99F3261765B8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509AEB-69CE-808C-9DD8-A7313EE41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8441F18-5BBB-87E7-B078-7920FFAA0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F336-A4EE-4EBE-98D5-F9F1FA706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782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8C620B-131D-B6D1-FB3C-685463284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30A4A7-4A6B-FCD5-79EB-353403B22A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F0334D1-38F2-8A3B-57E3-E7287077C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F9F6B7D-21B9-FA3E-97CC-5E75549CF4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B610D3E-906E-476B-3758-BDF01EC164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7CE4CA9-E4D4-11CB-D1C8-910C4085B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D65B-DA38-4150-BCF3-99F3261765B8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861EF7A-1B4F-5509-847F-768B47552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1AAA46A-91BC-590A-951E-78C2F9C1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F336-A4EE-4EBE-98D5-F9F1FA706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810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E7DDE-09A7-B681-92A2-AF1FD9916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FADBEF6-2A1F-DAA8-E23A-D91C4B5BB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D65B-DA38-4150-BCF3-99F3261765B8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567AC7A-486A-1FAD-9896-446BB7C0B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4E2CDEB-CA1A-775F-4A51-E532ACAA3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F336-A4EE-4EBE-98D5-F9F1FA706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46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E1D0DDB-30B4-173C-67B9-237A02D44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D65B-DA38-4150-BCF3-99F3261765B8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49B1636-F03F-25E6-F688-E7AC87E04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5375C1E-6781-00B3-65BE-865FFCF4F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F336-A4EE-4EBE-98D5-F9F1FA706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593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E11070-B7BA-B9D8-EFD8-562E14CBF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5A252-7E79-82B3-89C6-DF5535814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86286BA-3D2D-7D5A-798F-9FF1E1BD04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6307A9-2C35-0A17-61F1-A3B832C36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D65B-DA38-4150-BCF3-99F3261765B8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774977-D73D-380D-401A-74A60BC44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C77435-AB1F-BE5E-F7AA-D347087A7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F336-A4EE-4EBE-98D5-F9F1FA706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55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4F442C-5F1E-2778-E054-8F6EC3859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B291C95-37E9-B3F1-40D6-62E242C912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E975E03-0307-AAE7-23D0-CF3AE5B1DA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8C6F6E-0826-5DBC-F51E-D3136063F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D65B-DA38-4150-BCF3-99F3261765B8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22AE6E-DB7A-4203-31E2-23E2A8A35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EA5570-D01C-F81E-E197-7C7712A8E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F336-A4EE-4EBE-98D5-F9F1FA706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157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CDDA8E-BA19-FFA8-E956-B47581E18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614BF9-ECDE-62E6-72EB-9829A5C32A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0F0439-95B6-CD24-65BD-E6CFECBF69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BD65B-DA38-4150-BCF3-99F3261765B8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5B6487-630A-9ECE-0535-03BA18EB4D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F0C0D6-7BBA-0278-6197-FFFB4D9C63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3F336-A4EE-4EBE-98D5-F9F1FA706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415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544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75764" y="115636"/>
            <a:ext cx="86922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Технические приемы общения  </a:t>
            </a:r>
            <a:r>
              <a:rPr lang="ru-RU" sz="2800" dirty="0">
                <a:solidFill>
                  <a:schemeClr val="bg1"/>
                </a:solidFill>
              </a:rPr>
              <a:t>(базовые жесты)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5233" y="629851"/>
            <a:ext cx="115046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0" name="Объект 3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466661" y="754492"/>
            <a:ext cx="9258678" cy="590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2377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5232" y="106631"/>
            <a:ext cx="115046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Технические приемы общения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</a:rPr>
              <a:t>(базовые жесты)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5233" y="629851"/>
            <a:ext cx="115046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8" name="Объект 3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524000" y="1122363"/>
            <a:ext cx="8999143" cy="553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5675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899" y="-52862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2123" y="52862"/>
            <a:ext cx="11501535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Доступность транспортной инфраструктуры для лиц с нарушением слуха. Технические средства наглядной информации на транспорте.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5233" y="629851"/>
            <a:ext cx="115046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60573"/>
            <a:ext cx="3918950" cy="2204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32" y="3832650"/>
            <a:ext cx="3921798" cy="23199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151" y="1351591"/>
            <a:ext cx="3918950" cy="2204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40" y="4304748"/>
            <a:ext cx="3918950" cy="22044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41234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1069" y="169753"/>
            <a:ext cx="11504645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Взаимодействие работников транспорта с центрами приема-передачи сообщений от лиц  с нарушением слуха в экстренные и иные службы.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5233" y="629851"/>
            <a:ext cx="115046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7117" y="1231271"/>
            <a:ext cx="11152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492" y="1756312"/>
            <a:ext cx="2871658" cy="18457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493" y="4241608"/>
            <a:ext cx="2871657" cy="184572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69" y="1709511"/>
            <a:ext cx="8538354" cy="460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972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Объект 1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Объект 1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5232" y="106631"/>
            <a:ext cx="112578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Центры приема-передачи сообщений от лиц  с нарушением слуха 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экстренные и иные службы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5233" y="629851"/>
            <a:ext cx="115046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7117" y="1231271"/>
            <a:ext cx="11152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3751" y="1184827"/>
            <a:ext cx="5553548" cy="4992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Брест и Брестская область 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Skype: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Брест 9191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Viber, WhatsApp: +375 25 919-19-19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Факс:  (8-0162) 43-34-96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Короткий номер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SMS/MMS: 9191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 набором текстового сообщения набрать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цифру 1)</a:t>
            </a:r>
          </a:p>
          <a:p>
            <a:pPr>
              <a:lnSpc>
                <a:spcPct val="80000"/>
              </a:lnSpc>
            </a:pP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Витебск и Витебская область 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Skype: 9191-vitebsk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Viber, WhatsApp: +375 25 919-10-10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Факс:  (8-0212) 23-57-29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Короткий номер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SMS/MMS: 9191 (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 набором текстового сообщения набрать цифру 2)</a:t>
            </a:r>
          </a:p>
          <a:p>
            <a:pPr>
              <a:lnSpc>
                <a:spcPct val="80000"/>
              </a:lnSpc>
            </a:pP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Гомель и Гомельская область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Skype: 9191-Gomel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Viber/WhatsApp: +375 25 602-41-17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Факс: (8-0232) 28-07-90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Короткий номер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SMS/MMS: 9191 (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 набором текстового сообщения набрать цифру 4)</a:t>
            </a:r>
          </a:p>
          <a:p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250665" y="1237751"/>
            <a:ext cx="5669731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 Гродно и Гродненская область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Skype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9191-grodno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Viber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WhatsApp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+375 25 911-91-99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Факс: (8-0152) 62-01-90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Короткий номер SMS/MMS: 9191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(перед набором текстового сообщения набрать цифру 3)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Минск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Skype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9191-belog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Viber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\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Whatsapp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+375 25-919-19-99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Факс: (8-017) 299-07-34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Короткий номер SMS/MMS: 9191 (перед набором текстового сообщения набрать цифру не требуется)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Могилев и Могилевская область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Skype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9191-mogilev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Viber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\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Whatsapp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+375 25-701-90-91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Факс: (8-0222) 60-08-60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Короткий номер SMS/MMS: 9191 (перед набором текстового сообщения набрать цифру 6)</a:t>
            </a:r>
          </a:p>
        </p:txBody>
      </p:sp>
    </p:spTree>
    <p:extLst>
      <p:ext uri="{BB962C8B-B14F-4D97-AF65-F5344CB8AC3E}">
        <p14:creationId xmlns:p14="http://schemas.microsoft.com/office/powerpoint/2010/main" val="553399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4211" y="514488"/>
            <a:ext cx="1150464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любом общении важно умение довести свою мысль, свою точку зрения доступно собеседнику, а это настоящее искусство, которому необходимо ежедневно учиться.</a:t>
            </a:r>
          </a:p>
          <a:p>
            <a:pPr algn="ctr"/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процессе учебы всегда присутствуют ошибки, не бойтесь ошибаться, не допускайте неправильных поступков.</a:t>
            </a:r>
          </a:p>
          <a:p>
            <a:pPr algn="ctr"/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Истинные желания научиться общаться с теми, кому это делать трудно несомненно помогут в преодолении барьера общения.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5233" y="629851"/>
            <a:ext cx="115046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870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93069" y="106829"/>
            <a:ext cx="99974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 поведения и общения с глухими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7996" y="1012598"/>
            <a:ext cx="1151600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термины:</a:t>
            </a:r>
          </a:p>
          <a:p>
            <a:endParaRPr lang="ru-RU" sz="2000" dirty="0">
              <a:solidFill>
                <a:schemeClr val="bg1"/>
              </a:solidFill>
            </a:endParaRPr>
          </a:p>
          <a:p>
            <a:r>
              <a:rPr lang="ru-RU" sz="24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«Глухой»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человек лишенный возможности воспринимать устную речь, звуки</a:t>
            </a: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(Полностью лишенный слуха);</a:t>
            </a:r>
          </a:p>
          <a:p>
            <a:endParaRPr lang="ru-RU" sz="2000" dirty="0">
              <a:solidFill>
                <a:schemeClr val="bg1"/>
              </a:solidFill>
            </a:endParaRPr>
          </a:p>
          <a:p>
            <a:r>
              <a:rPr lang="ru-RU" sz="24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«Слабослышащий»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лицо с частичным, в разной степени выраженным снижением слуховой функции, в результате, которого затруднено восприятие устной речи.</a:t>
            </a: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«Позднооглохший»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лицо, потерявшее слух, в том возрасте, когда речь полностью сформирована.</a:t>
            </a: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i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педагогике принято считать этот период развития речи у детей сознательного возраста от 7 до 17 лет, когда происходит сознательное усвоение речи и построения высказываний на основе грамматических правил.</a:t>
            </a:r>
            <a:endParaRPr lang="ru-RU" i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435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93187" y="142151"/>
            <a:ext cx="104056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навыка опознания лиц с нарушением слуха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3678" y="965517"/>
            <a:ext cx="11504644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Речь</a:t>
            </a:r>
            <a:r>
              <a:rPr lang="ru-RU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один из видов коммуникативной деятельности человека, подразумевающий использование средств языка для общения.</a:t>
            </a:r>
          </a:p>
          <a:p>
            <a:endParaRPr lang="ru-RU" sz="2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Таким образом, главным методом опознания лица с нарушением слуха является непосредственный контакт речевого общения с ним.</a:t>
            </a:r>
          </a:p>
          <a:p>
            <a:endParaRPr lang="ru-RU" sz="2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1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Помните! </a:t>
            </a:r>
            <a:r>
              <a:rPr lang="ru-RU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Нарушение слуха не имеет визуальных отличительных признаков у человека.</a:t>
            </a:r>
          </a:p>
          <a:p>
            <a:endParaRPr lang="ru-RU" sz="2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1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Косвенным визуальным признаком </a:t>
            </a:r>
            <a:r>
              <a:rPr lang="ru-RU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наличия проблем слухового восприятия может служить наличие технических протезирующих устройств – слуховых аппаратов.</a:t>
            </a:r>
          </a:p>
          <a:p>
            <a:endParaRPr lang="ru-RU" sz="2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1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Коммуникативные признаки, при вступлении в контакт общения</a:t>
            </a:r>
            <a:r>
              <a:rPr lang="ru-RU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нечеткое, невнятное произношение, смысловая искаженность ответов;</a:t>
            </a:r>
          </a:p>
          <a:p>
            <a:r>
              <a:rPr lang="ru-RU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речь с большим присутствием грамматических искажений;</a:t>
            </a:r>
          </a:p>
          <a:p>
            <a:r>
              <a:rPr lang="ru-RU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сопутствующая усиленная жестикуляция при общении.</a:t>
            </a:r>
          </a:p>
        </p:txBody>
      </p:sp>
    </p:spTree>
    <p:extLst>
      <p:ext uri="{BB962C8B-B14F-4D97-AF65-F5344CB8AC3E}">
        <p14:creationId xmlns:p14="http://schemas.microsoft.com/office/powerpoint/2010/main" val="3630090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734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06692" y="210126"/>
            <a:ext cx="60378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Причины нарушения слуха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5233" y="1245612"/>
            <a:ext cx="115046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Два типа:</a:t>
            </a: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Первая «врожденные»:</a:t>
            </a: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генетические факторы; осложнения при беременности, болезнь матери во время беременности, хирургических манипуляции и родовые травмы.</a:t>
            </a: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Вторая «приобретённые»:</a:t>
            </a: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профессиональные заболевания на шумных производствах; звуковые травмы (взрыв, выстрел и т.п.); приём сильнодействующих медицинских препаратов, антибиотиков; механические травмы и попадание инородных тел в слуховые каналы; инфекционные заболевания (менингит и прочие);</a:t>
            </a: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возрастные изменения.</a:t>
            </a:r>
          </a:p>
        </p:txBody>
      </p:sp>
    </p:spTree>
    <p:extLst>
      <p:ext uri="{BB962C8B-B14F-4D97-AF65-F5344CB8AC3E}">
        <p14:creationId xmlns:p14="http://schemas.microsoft.com/office/powerpoint/2010/main" val="2381935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5233" y="-97750"/>
            <a:ext cx="115046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Основы коммуникации лицами, имеющими нарушение слуха.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Жестовый язык. Переписка. Использование средств визуализации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3678" y="856357"/>
            <a:ext cx="1150464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Определите к какому типу относится Ваш собеседник: </a:t>
            </a:r>
            <a:r>
              <a:rPr lang="ru-RU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«врожденная глухота»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или </a:t>
            </a:r>
            <a:r>
              <a:rPr lang="ru-RU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«приобретенная».</a:t>
            </a:r>
          </a:p>
          <a:p>
            <a:endParaRPr lang="ru-RU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дальнейшем это сыграет решающую роль в установлении коммуникативного контакта и выборе стратегии общения. </a:t>
            </a: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начала общения окликните голосом собеседника. Если не последует ответной реакции, то можно предполагать, что перед Вами человек, который не слышит.</a:t>
            </a: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Сделайте несколько взмахов рукой в обозримом пространстве для привлечения внимания собеседника. Используйте тактильную функцию воздействия: прикосновение в зоне обзора собеседника, вибрацию (топнуть ногой по полу, хлопнуть ладонью по столу). Непроизвольная реакция обязательно должна последовать и Вас заметят. </a:t>
            </a: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Следующим шагом следует задать вопрос, указав </a:t>
            </a:r>
            <a:r>
              <a:rPr lang="ru-RU" sz="20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своем лице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последовательно на ухо и рот: «Вы не слышите?» Ваш собеседник, если действительно является инвалидом с нарушением слуха, поймет и даст положительный ответ.</a:t>
            </a: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Сразу уточните в какой форме легче общаться: </a:t>
            </a:r>
            <a:r>
              <a:rPr lang="ru-RU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«Жестовый язык»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 помощью переводчика); </a:t>
            </a:r>
            <a:r>
              <a:rPr lang="ru-RU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«Визуально-письменный метод»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(подойдет блокнот, набранный текст в смартфоне)  </a:t>
            </a:r>
          </a:p>
        </p:txBody>
      </p:sp>
    </p:spTree>
    <p:extLst>
      <p:ext uri="{BB962C8B-B14F-4D97-AF65-F5344CB8AC3E}">
        <p14:creationId xmlns:p14="http://schemas.microsoft.com/office/powerpoint/2010/main" val="2660551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51082" y="218956"/>
            <a:ext cx="6543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Технические приемы общения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5233" y="1245612"/>
            <a:ext cx="1150464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общения с лицом имеющим нарушение слуха очень важно поддерживать постоянно зрительный контакт «глаза в глаза". Это необходимо делать для того, чтобы у Вас с лица собеседник мог считывать нужную ему информацию. Глухие люди читают по губам и с лица воспринимают эмоциональный аспект сообщения.</a:t>
            </a: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при разговоре отворачивать лицо, смотреть с другую  сторону, прикрывать рот рукой, глухим собеседником может быть расценено это за нежелание поддерживать общение и приведет к прекращению беседы или станет началом конфликта.</a:t>
            </a: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Контролируйте себя, не располагайтесь спиной к источнику света, против света не видно лица, а только силуэт головы, старайтесь чтобы Ваша речь не выглядела разговором «в никуда».</a:t>
            </a: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Вы почувствовали, что Вас не воспринимают в беседе, предложите перейти к визуальной форме общения через письменную форму (блокнот и ручка, электронные средства связи, смартфон), помощь переводчика жестового языка.</a:t>
            </a:r>
          </a:p>
        </p:txBody>
      </p:sp>
    </p:spTree>
    <p:extLst>
      <p:ext uri="{BB962C8B-B14F-4D97-AF65-F5344CB8AC3E}">
        <p14:creationId xmlns:p14="http://schemas.microsoft.com/office/powerpoint/2010/main" val="2715272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97699" y="148571"/>
            <a:ext cx="69966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Технические приемы общения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5233" y="1245612"/>
            <a:ext cx="1150464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Передавайте собеседнику с нарушением слуха спокойно и четко свое сообщение. Используйте короткие и простые для восприятия фразы.</a:t>
            </a: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Помните!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Лица с нарушением слуха не обладают большим словарным запасом. Им трудно воспринимать сложносоставные предложения. </a:t>
            </a: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усложняйте свое сообщение, говорите кратко и максимально информативно. Каждое слово воспринимать через глаза требует гораздо большего усилия и приводит к быстрой утомляемости, утрачивается устойчивость внимания.</a:t>
            </a: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Наиболее удобной формой общения для лиц с нарушением слуха является их «родной язык».</a:t>
            </a: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Базовые знания жестового языка намного облегчат общение и упростят взаимное понимание.</a:t>
            </a: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Рекомендуется знать алфавит и в сложных ситуациях общения прибегать к помощи калькирующей жестовой речи, дублируя слова в их жестовой буквенной форме. Не сомневайтесь. Вас поймут.</a:t>
            </a:r>
          </a:p>
        </p:txBody>
      </p:sp>
    </p:spTree>
    <p:extLst>
      <p:ext uri="{BB962C8B-B14F-4D97-AF65-F5344CB8AC3E}">
        <p14:creationId xmlns:p14="http://schemas.microsoft.com/office/powerpoint/2010/main" val="2325791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51585" y="14556"/>
            <a:ext cx="69344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Технические приемы общения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5233" y="629851"/>
            <a:ext cx="115046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Калькирующая жестовая речь (далее - КЖР) - это система общения, в которой жесты сопровождают устную речь говорящего. Глухие собеседники чаще всего произносят слова без голоса. Жесты в КЖР выступают как эквиваленты слов, а порядок их следования такой же, каково расположение слов в обычном предложении.</a:t>
            </a:r>
          </a:p>
        </p:txBody>
      </p:sp>
      <p:pic>
        <p:nvPicPr>
          <p:cNvPr id="1026" name="Picture 2" descr="https://www.rufact.org/media/static/i/slovary/wordsimgs/bres/daktilologiy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408" y="2193916"/>
            <a:ext cx="7143183" cy="437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015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88569" y="86697"/>
            <a:ext cx="66148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Технические приемы общения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5233" y="629851"/>
            <a:ext cx="115046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6459" y="584540"/>
            <a:ext cx="114334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Разговорная жестовая речь это общение при помощи средств жестового языка — самобытной лингвистической системы, обладающей своеобразной лексикой, грамматикой.</a:t>
            </a: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Особенностью жестовой речи является присущность определенных понятий прикрепленных к конкретному жесту.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2068497"/>
            <a:ext cx="8833164" cy="455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0791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510</TotalTime>
  <Words>1210</Words>
  <Application>Microsoft Office PowerPoint</Application>
  <PresentationFormat>Широкоэкранный</PresentationFormat>
  <Paragraphs>120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Info-Spec</dc:creator>
  <cp:lastModifiedBy>Куришко Анастасия Сергеевна</cp:lastModifiedBy>
  <cp:revision>60</cp:revision>
  <dcterms:created xsi:type="dcterms:W3CDTF">2023-03-16T07:30:50Z</dcterms:created>
  <dcterms:modified xsi:type="dcterms:W3CDTF">2023-08-18T10:58:08Z</dcterms:modified>
</cp:coreProperties>
</file>